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
      <p:font typeface="Merriweather Black"/>
      <p:bold r:id="rId29"/>
      <p:boldItalic r:id="rId30"/>
    </p:embeddedFont>
    <p:embeddedFont>
      <p:font typeface="Merriweather"/>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Black-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regular.fntdata"/><Relationship Id="rId30" Type="http://schemas.openxmlformats.org/officeDocument/2006/relationships/font" Target="fonts/MerriweatherBlack-boldItalic.fntdata"/><Relationship Id="rId11" Type="http://schemas.openxmlformats.org/officeDocument/2006/relationships/slide" Target="slides/slide6.xml"/><Relationship Id="rId33" Type="http://schemas.openxmlformats.org/officeDocument/2006/relationships/font" Target="fonts/Merriweather-italic.fntdata"/><Relationship Id="rId10" Type="http://schemas.openxmlformats.org/officeDocument/2006/relationships/slide" Target="slides/slide5.xml"/><Relationship Id="rId32" Type="http://schemas.openxmlformats.org/officeDocument/2006/relationships/font" Target="fonts/Merriweather-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Merriweather-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2250bdbe17_0_1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2250bdbe17_0_1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2250bdbe17_0_1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2250bdbe17_0_1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2250bdbe17_0_1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2250bdbe17_0_1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2250bdbe17_0_1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2250bdbe17_0_1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2250bdbe17_0_1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2250bdbe17_0_1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2250bdbe17_0_1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2250bdbe17_0_1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2250bdbe17_0_1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2250bdbe17_0_1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2250bdbe17_0_1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2250bdbe17_0_1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2250bdbe17_0_1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2250bdbe17_0_1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2250bdbe17_0_1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2250bdbe17_0_1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2250bdbe17_0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2250bdbe17_0_1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2250bdbe17_0_1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2250bdbe17_0_1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2250bdbe17_0_1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2250bdbe17_0_1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2250bdbe17_0_1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2250bdbe17_0_1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2250bdbe17_0_1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2250bdbe17_0_1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2250bdbe17_0_1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2250bdbe17_0_1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2250bdbe17_0_1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2250bdbe17_0_1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2250bdbe17_0_1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2250bdbe17_0_1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s://www.kaggle.com/roshansharma/fraud-detection-in-insurance-claims/data"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latin typeface="Merriweather Black"/>
                <a:ea typeface="Merriweather Black"/>
                <a:cs typeface="Merriweather Black"/>
                <a:sym typeface="Merriweather Black"/>
              </a:rPr>
              <a:t>Fraud Detection in Insurance Claims</a:t>
            </a:r>
            <a:endParaRPr sz="3500">
              <a:latin typeface="Merriweather Black"/>
              <a:ea typeface="Merriweather Black"/>
              <a:cs typeface="Merriweather Black"/>
              <a:sym typeface="Merriweather Black"/>
            </a:endParaRPr>
          </a:p>
          <a:p>
            <a:pPr indent="0" lvl="0" marL="0" rtl="0" algn="l">
              <a:spcBef>
                <a:spcPts val="0"/>
              </a:spcBef>
              <a:spcAft>
                <a:spcPts val="0"/>
              </a:spcAft>
              <a:buNone/>
            </a:pPr>
            <a:r>
              <a:t/>
            </a:r>
            <a:endParaRPr sz="1800">
              <a:latin typeface="Arial"/>
              <a:ea typeface="Arial"/>
              <a:cs typeface="Arial"/>
              <a:sym typeface="Arial"/>
            </a:endParaRPr>
          </a:p>
          <a:p>
            <a:pPr indent="0" lvl="0" marL="0" rtl="0" algn="l">
              <a:spcBef>
                <a:spcPts val="0"/>
              </a:spcBef>
              <a:spcAft>
                <a:spcPts val="0"/>
              </a:spcAft>
              <a:buNone/>
            </a:pPr>
            <a:r>
              <a:rPr lang="en" sz="1700">
                <a:latin typeface="Arial"/>
                <a:ea typeface="Arial"/>
                <a:cs typeface="Arial"/>
                <a:sym typeface="Arial"/>
              </a:rPr>
              <a:t>IE 7275 - Data Mining in Engineering</a:t>
            </a:r>
            <a:endParaRPr sz="1700">
              <a:latin typeface="Arial"/>
              <a:ea typeface="Arial"/>
              <a:cs typeface="Arial"/>
              <a:sym typeface="Arial"/>
            </a:endParaRPr>
          </a:p>
        </p:txBody>
      </p:sp>
      <p:sp>
        <p:nvSpPr>
          <p:cNvPr id="65" name="Google Shape;65;p13"/>
          <p:cNvSpPr txBox="1"/>
          <p:nvPr>
            <p:ph idx="1" type="subTitle"/>
          </p:nvPr>
        </p:nvSpPr>
        <p:spPr>
          <a:xfrm>
            <a:off x="311700" y="2762235"/>
            <a:ext cx="4242600" cy="7383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770"/>
              <a:buNone/>
            </a:pPr>
            <a:r>
              <a:rPr b="1" lang="en" sz="1320"/>
              <a:t>Group 17</a:t>
            </a:r>
            <a:endParaRPr b="1" sz="1320"/>
          </a:p>
          <a:p>
            <a:pPr indent="0" lvl="0" marL="0" rtl="0" algn="l">
              <a:lnSpc>
                <a:spcPct val="80000"/>
              </a:lnSpc>
              <a:spcBef>
                <a:spcPts val="0"/>
              </a:spcBef>
              <a:spcAft>
                <a:spcPts val="0"/>
              </a:spcAft>
              <a:buSzPts val="770"/>
              <a:buNone/>
            </a:pPr>
            <a:r>
              <a:t/>
            </a:r>
            <a:endParaRPr b="1" sz="1320"/>
          </a:p>
          <a:p>
            <a:pPr indent="0" lvl="0" marL="0" rtl="0" algn="l">
              <a:lnSpc>
                <a:spcPct val="80000"/>
              </a:lnSpc>
              <a:spcBef>
                <a:spcPts val="0"/>
              </a:spcBef>
              <a:spcAft>
                <a:spcPts val="0"/>
              </a:spcAft>
              <a:buSzPts val="770"/>
              <a:buNone/>
            </a:pPr>
            <a:r>
              <a:rPr lang="en" sz="1320"/>
              <a:t>Gavin Dsa</a:t>
            </a:r>
            <a:endParaRPr sz="1320"/>
          </a:p>
          <a:p>
            <a:pPr indent="0" lvl="0" marL="0" rtl="0" algn="l">
              <a:lnSpc>
                <a:spcPct val="80000"/>
              </a:lnSpc>
              <a:spcBef>
                <a:spcPts val="0"/>
              </a:spcBef>
              <a:spcAft>
                <a:spcPts val="0"/>
              </a:spcAft>
              <a:buSzPts val="770"/>
              <a:buNone/>
            </a:pPr>
            <a:r>
              <a:rPr lang="en" sz="1320"/>
              <a:t>Rohith Kumar Manjunatha</a:t>
            </a:r>
            <a:endParaRPr sz="1320"/>
          </a:p>
        </p:txBody>
      </p:sp>
      <p:sp>
        <p:nvSpPr>
          <p:cNvPr id="66" name="Google Shape;66;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2"/>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Model Exploration</a:t>
            </a:r>
            <a:endParaRPr b="1"/>
          </a:p>
        </p:txBody>
      </p:sp>
      <p:sp>
        <p:nvSpPr>
          <p:cNvPr id="133" name="Google Shape;133;p22"/>
          <p:cNvSpPr txBox="1"/>
          <p:nvPr/>
        </p:nvSpPr>
        <p:spPr>
          <a:xfrm>
            <a:off x="179300" y="1456775"/>
            <a:ext cx="8180400" cy="22779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Font typeface="Calibri"/>
              <a:buChar char="●"/>
            </a:pPr>
            <a:r>
              <a:rPr lang="en" sz="1700">
                <a:latin typeface="Calibri"/>
                <a:ea typeface="Calibri"/>
                <a:cs typeface="Calibri"/>
                <a:sym typeface="Calibri"/>
              </a:rPr>
              <a:t>We split the dataset into 75% training set and 25% test set.</a:t>
            </a:r>
            <a:endParaRPr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The following models were used:</a:t>
            </a:r>
            <a:endParaRPr sz="1700">
              <a:latin typeface="Calibri"/>
              <a:ea typeface="Calibri"/>
              <a:cs typeface="Calibri"/>
              <a:sym typeface="Calibri"/>
            </a:endParaRPr>
          </a:p>
          <a:p>
            <a:pPr indent="0" lvl="0" marL="457200" rtl="0" algn="l">
              <a:spcBef>
                <a:spcPts val="0"/>
              </a:spcBef>
              <a:spcAft>
                <a:spcPts val="0"/>
              </a:spcAft>
              <a:buNone/>
            </a:pPr>
            <a:r>
              <a:t/>
            </a:r>
            <a:endParaRPr sz="17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lang="en" sz="1700">
                <a:latin typeface="Calibri"/>
                <a:ea typeface="Calibri"/>
                <a:cs typeface="Calibri"/>
                <a:sym typeface="Calibri"/>
              </a:rPr>
              <a:t>Random Forest</a:t>
            </a:r>
            <a:endParaRPr sz="17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lang="en" sz="1700">
                <a:latin typeface="Calibri"/>
                <a:ea typeface="Calibri"/>
                <a:cs typeface="Calibri"/>
                <a:sym typeface="Calibri"/>
              </a:rPr>
              <a:t>K - Nearest Neighbors</a:t>
            </a:r>
            <a:endParaRPr sz="17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lang="en" sz="1700">
                <a:latin typeface="Calibri"/>
                <a:ea typeface="Calibri"/>
                <a:cs typeface="Calibri"/>
                <a:sym typeface="Calibri"/>
              </a:rPr>
              <a:t>Support Vector Machine</a:t>
            </a:r>
            <a:endParaRPr sz="17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lang="en" sz="1700">
                <a:latin typeface="Calibri"/>
                <a:ea typeface="Calibri"/>
                <a:cs typeface="Calibri"/>
                <a:sym typeface="Calibri"/>
              </a:rPr>
              <a:t>Decision Tree</a:t>
            </a:r>
            <a:endParaRPr sz="1700">
              <a:latin typeface="Calibri"/>
              <a:ea typeface="Calibri"/>
              <a:cs typeface="Calibri"/>
              <a:sym typeface="Calibri"/>
            </a:endParaRPr>
          </a:p>
        </p:txBody>
      </p:sp>
      <p:sp>
        <p:nvSpPr>
          <p:cNvPr id="134" name="Google Shape;134;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3"/>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Random Forest</a:t>
            </a:r>
            <a:endParaRPr b="1"/>
          </a:p>
        </p:txBody>
      </p:sp>
      <p:pic>
        <p:nvPicPr>
          <p:cNvPr id="140" name="Google Shape;140;p23"/>
          <p:cNvPicPr preferRelativeResize="0"/>
          <p:nvPr/>
        </p:nvPicPr>
        <p:blipFill>
          <a:blip r:embed="rId3">
            <a:alphaModFix/>
          </a:blip>
          <a:stretch>
            <a:fillRect/>
          </a:stretch>
        </p:blipFill>
        <p:spPr>
          <a:xfrm>
            <a:off x="152400" y="1421225"/>
            <a:ext cx="5650801" cy="3376150"/>
          </a:xfrm>
          <a:prstGeom prst="rect">
            <a:avLst/>
          </a:prstGeom>
          <a:noFill/>
          <a:ln>
            <a:noFill/>
          </a:ln>
        </p:spPr>
      </p:pic>
      <p:sp>
        <p:nvSpPr>
          <p:cNvPr id="141" name="Google Shape;141;p23"/>
          <p:cNvSpPr txBox="1"/>
          <p:nvPr/>
        </p:nvSpPr>
        <p:spPr>
          <a:xfrm>
            <a:off x="5871850" y="1624850"/>
            <a:ext cx="2756700" cy="4464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Font typeface="Roboto"/>
              <a:buChar char="●"/>
            </a:pPr>
            <a:r>
              <a:rPr lang="en" sz="1700">
                <a:latin typeface="Calibri"/>
                <a:ea typeface="Calibri"/>
                <a:cs typeface="Calibri"/>
                <a:sym typeface="Calibri"/>
              </a:rPr>
              <a:t>Accuracy is </a:t>
            </a:r>
            <a:r>
              <a:rPr b="1" lang="en" sz="1700">
                <a:latin typeface="Calibri"/>
                <a:ea typeface="Calibri"/>
                <a:cs typeface="Calibri"/>
                <a:sym typeface="Calibri"/>
              </a:rPr>
              <a:t>0.71</a:t>
            </a:r>
            <a:endParaRPr b="1" sz="1700">
              <a:latin typeface="Calibri"/>
              <a:ea typeface="Calibri"/>
              <a:cs typeface="Calibri"/>
              <a:sym typeface="Calibri"/>
            </a:endParaRPr>
          </a:p>
        </p:txBody>
      </p:sp>
      <p:sp>
        <p:nvSpPr>
          <p:cNvPr id="142" name="Google Shape;14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K-Nearest Neighbors</a:t>
            </a:r>
            <a:endParaRPr b="1"/>
          </a:p>
        </p:txBody>
      </p:sp>
      <p:pic>
        <p:nvPicPr>
          <p:cNvPr id="148" name="Google Shape;148;p24"/>
          <p:cNvPicPr preferRelativeResize="0"/>
          <p:nvPr/>
        </p:nvPicPr>
        <p:blipFill>
          <a:blip r:embed="rId3">
            <a:alphaModFix/>
          </a:blip>
          <a:stretch>
            <a:fillRect/>
          </a:stretch>
        </p:blipFill>
        <p:spPr>
          <a:xfrm>
            <a:off x="152400" y="1277025"/>
            <a:ext cx="5428125" cy="3395825"/>
          </a:xfrm>
          <a:prstGeom prst="rect">
            <a:avLst/>
          </a:prstGeom>
          <a:noFill/>
          <a:ln>
            <a:noFill/>
          </a:ln>
        </p:spPr>
      </p:pic>
      <p:sp>
        <p:nvSpPr>
          <p:cNvPr id="149" name="Google Shape;149;p24"/>
          <p:cNvSpPr txBox="1"/>
          <p:nvPr/>
        </p:nvSpPr>
        <p:spPr>
          <a:xfrm>
            <a:off x="5737400" y="1445550"/>
            <a:ext cx="3406500" cy="4464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Font typeface="Roboto"/>
              <a:buChar char="●"/>
            </a:pPr>
            <a:r>
              <a:rPr lang="en" sz="1700">
                <a:latin typeface="Calibri"/>
                <a:ea typeface="Calibri"/>
                <a:cs typeface="Calibri"/>
                <a:sym typeface="Calibri"/>
              </a:rPr>
              <a:t>Accuracy is </a:t>
            </a:r>
            <a:r>
              <a:rPr b="1" lang="en" sz="1700">
                <a:latin typeface="Calibri"/>
                <a:ea typeface="Calibri"/>
                <a:cs typeface="Calibri"/>
                <a:sym typeface="Calibri"/>
              </a:rPr>
              <a:t>0.73</a:t>
            </a:r>
            <a:endParaRPr>
              <a:latin typeface="Calibri"/>
              <a:ea typeface="Calibri"/>
              <a:cs typeface="Calibri"/>
              <a:sym typeface="Calibri"/>
            </a:endParaRPr>
          </a:p>
        </p:txBody>
      </p:sp>
      <p:sp>
        <p:nvSpPr>
          <p:cNvPr id="150" name="Google Shape;150;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Support Vector Machine</a:t>
            </a:r>
            <a:endParaRPr b="1"/>
          </a:p>
        </p:txBody>
      </p:sp>
      <p:pic>
        <p:nvPicPr>
          <p:cNvPr id="156" name="Google Shape;156;p25"/>
          <p:cNvPicPr preferRelativeResize="0"/>
          <p:nvPr/>
        </p:nvPicPr>
        <p:blipFill>
          <a:blip r:embed="rId3">
            <a:alphaModFix/>
          </a:blip>
          <a:stretch>
            <a:fillRect/>
          </a:stretch>
        </p:blipFill>
        <p:spPr>
          <a:xfrm>
            <a:off x="152400" y="1277025"/>
            <a:ext cx="5372099" cy="3552700"/>
          </a:xfrm>
          <a:prstGeom prst="rect">
            <a:avLst/>
          </a:prstGeom>
          <a:noFill/>
          <a:ln>
            <a:noFill/>
          </a:ln>
        </p:spPr>
      </p:pic>
      <p:sp>
        <p:nvSpPr>
          <p:cNvPr id="157" name="Google Shape;157;p25"/>
          <p:cNvSpPr txBox="1"/>
          <p:nvPr/>
        </p:nvSpPr>
        <p:spPr>
          <a:xfrm>
            <a:off x="5692600" y="1423150"/>
            <a:ext cx="3261000" cy="4464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sz="1700">
                <a:latin typeface="Calibri"/>
                <a:ea typeface="Calibri"/>
                <a:cs typeface="Calibri"/>
                <a:sym typeface="Calibri"/>
              </a:rPr>
              <a:t>Accuracy is </a:t>
            </a:r>
            <a:r>
              <a:rPr b="1" lang="en" sz="1700">
                <a:latin typeface="Calibri"/>
                <a:ea typeface="Calibri"/>
                <a:cs typeface="Calibri"/>
                <a:sym typeface="Calibri"/>
              </a:rPr>
              <a:t>0.73</a:t>
            </a:r>
            <a:endParaRPr>
              <a:latin typeface="Calibri"/>
              <a:ea typeface="Calibri"/>
              <a:cs typeface="Calibri"/>
              <a:sym typeface="Calibri"/>
            </a:endParaRPr>
          </a:p>
        </p:txBody>
      </p:sp>
      <p:sp>
        <p:nvSpPr>
          <p:cNvPr id="158" name="Google Shape;158;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Decision Tree</a:t>
            </a:r>
            <a:endParaRPr b="1"/>
          </a:p>
        </p:txBody>
      </p:sp>
      <p:pic>
        <p:nvPicPr>
          <p:cNvPr id="164" name="Google Shape;164;p26"/>
          <p:cNvPicPr preferRelativeResize="0"/>
          <p:nvPr/>
        </p:nvPicPr>
        <p:blipFill>
          <a:blip r:embed="rId3">
            <a:alphaModFix/>
          </a:blip>
          <a:stretch>
            <a:fillRect/>
          </a:stretch>
        </p:blipFill>
        <p:spPr>
          <a:xfrm>
            <a:off x="152400" y="1277025"/>
            <a:ext cx="5192800" cy="3714075"/>
          </a:xfrm>
          <a:prstGeom prst="rect">
            <a:avLst/>
          </a:prstGeom>
          <a:noFill/>
          <a:ln>
            <a:noFill/>
          </a:ln>
        </p:spPr>
      </p:pic>
      <p:sp>
        <p:nvSpPr>
          <p:cNvPr id="165" name="Google Shape;165;p26"/>
          <p:cNvSpPr txBox="1"/>
          <p:nvPr/>
        </p:nvSpPr>
        <p:spPr>
          <a:xfrm>
            <a:off x="5535700" y="1512800"/>
            <a:ext cx="3238500" cy="4464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sz="1700">
                <a:latin typeface="Calibri"/>
                <a:ea typeface="Calibri"/>
                <a:cs typeface="Calibri"/>
                <a:sym typeface="Calibri"/>
              </a:rPr>
              <a:t>Accuracy is </a:t>
            </a:r>
            <a:r>
              <a:rPr b="1" lang="en" sz="1700">
                <a:latin typeface="Calibri"/>
                <a:ea typeface="Calibri"/>
                <a:cs typeface="Calibri"/>
                <a:sym typeface="Calibri"/>
              </a:rPr>
              <a:t>0.4</a:t>
            </a:r>
            <a:endParaRPr>
              <a:latin typeface="Calibri"/>
              <a:ea typeface="Calibri"/>
              <a:cs typeface="Calibri"/>
              <a:sym typeface="Calibri"/>
            </a:endParaRPr>
          </a:p>
        </p:txBody>
      </p:sp>
      <p:sp>
        <p:nvSpPr>
          <p:cNvPr id="166" name="Google Shape;166;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Decision Tree (Hyper Parameter Tuning)</a:t>
            </a:r>
            <a:endParaRPr b="1"/>
          </a:p>
        </p:txBody>
      </p:sp>
      <p:pic>
        <p:nvPicPr>
          <p:cNvPr id="172" name="Google Shape;172;p27"/>
          <p:cNvPicPr preferRelativeResize="0"/>
          <p:nvPr/>
        </p:nvPicPr>
        <p:blipFill>
          <a:blip r:embed="rId3">
            <a:alphaModFix/>
          </a:blip>
          <a:stretch>
            <a:fillRect/>
          </a:stretch>
        </p:blipFill>
        <p:spPr>
          <a:xfrm>
            <a:off x="152400" y="1371750"/>
            <a:ext cx="5002300" cy="3714075"/>
          </a:xfrm>
          <a:prstGeom prst="rect">
            <a:avLst/>
          </a:prstGeom>
          <a:noFill/>
          <a:ln>
            <a:noFill/>
          </a:ln>
        </p:spPr>
      </p:pic>
      <p:sp>
        <p:nvSpPr>
          <p:cNvPr id="173" name="Google Shape;173;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74" name="Google Shape;174;p27"/>
          <p:cNvSpPr txBox="1"/>
          <p:nvPr/>
        </p:nvSpPr>
        <p:spPr>
          <a:xfrm>
            <a:off x="5345400" y="1538250"/>
            <a:ext cx="3634200" cy="17547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Font typeface="Calibri"/>
              <a:buChar char="●"/>
            </a:pPr>
            <a:r>
              <a:rPr lang="en" sz="1700">
                <a:latin typeface="Calibri"/>
                <a:ea typeface="Calibri"/>
                <a:cs typeface="Calibri"/>
                <a:sym typeface="Calibri"/>
              </a:rPr>
              <a:t>Used grid search in order to find the best hyper parameters for our decision tree.</a:t>
            </a:r>
            <a:endParaRPr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Using this, we get an improved accuracy for our model.</a:t>
            </a:r>
            <a:endParaRPr sz="17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Decision Tree (Hyper Parameter Tuning)</a:t>
            </a:r>
            <a:endParaRPr/>
          </a:p>
        </p:txBody>
      </p:sp>
      <p:pic>
        <p:nvPicPr>
          <p:cNvPr id="180" name="Google Shape;180;p28"/>
          <p:cNvPicPr preferRelativeResize="0"/>
          <p:nvPr/>
        </p:nvPicPr>
        <p:blipFill>
          <a:blip r:embed="rId3">
            <a:alphaModFix/>
          </a:blip>
          <a:stretch>
            <a:fillRect/>
          </a:stretch>
        </p:blipFill>
        <p:spPr>
          <a:xfrm>
            <a:off x="94725" y="1364725"/>
            <a:ext cx="5477349" cy="3027976"/>
          </a:xfrm>
          <a:prstGeom prst="rect">
            <a:avLst/>
          </a:prstGeom>
          <a:noFill/>
          <a:ln>
            <a:noFill/>
          </a:ln>
        </p:spPr>
      </p:pic>
      <p:pic>
        <p:nvPicPr>
          <p:cNvPr id="181" name="Google Shape;181;p28"/>
          <p:cNvPicPr preferRelativeResize="0"/>
          <p:nvPr/>
        </p:nvPicPr>
        <p:blipFill>
          <a:blip r:embed="rId4">
            <a:alphaModFix/>
          </a:blip>
          <a:stretch>
            <a:fillRect/>
          </a:stretch>
        </p:blipFill>
        <p:spPr>
          <a:xfrm>
            <a:off x="5331700" y="1364725"/>
            <a:ext cx="3715077" cy="3691074"/>
          </a:xfrm>
          <a:prstGeom prst="rect">
            <a:avLst/>
          </a:prstGeom>
          <a:noFill/>
          <a:ln>
            <a:noFill/>
          </a:ln>
        </p:spPr>
      </p:pic>
      <p:sp>
        <p:nvSpPr>
          <p:cNvPr id="182" name="Google Shape;182;p28"/>
          <p:cNvSpPr txBox="1"/>
          <p:nvPr/>
        </p:nvSpPr>
        <p:spPr>
          <a:xfrm>
            <a:off x="89650" y="4504775"/>
            <a:ext cx="4112400" cy="4464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sz="1700">
                <a:latin typeface="Calibri"/>
                <a:ea typeface="Calibri"/>
                <a:cs typeface="Calibri"/>
                <a:sym typeface="Calibri"/>
              </a:rPr>
              <a:t>Accuracy is </a:t>
            </a:r>
            <a:r>
              <a:rPr b="1" lang="en" sz="1700">
                <a:latin typeface="Calibri"/>
                <a:ea typeface="Calibri"/>
                <a:cs typeface="Calibri"/>
                <a:sym typeface="Calibri"/>
              </a:rPr>
              <a:t>0.796</a:t>
            </a:r>
            <a:endParaRPr>
              <a:latin typeface="Calibri"/>
              <a:ea typeface="Calibri"/>
              <a:cs typeface="Calibri"/>
              <a:sym typeface="Calibri"/>
            </a:endParaRPr>
          </a:p>
        </p:txBody>
      </p:sp>
      <p:sp>
        <p:nvSpPr>
          <p:cNvPr id="183" name="Google Shape;183;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9"/>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Model Selection</a:t>
            </a:r>
            <a:endParaRPr b="1"/>
          </a:p>
        </p:txBody>
      </p:sp>
      <p:pic>
        <p:nvPicPr>
          <p:cNvPr id="189" name="Google Shape;189;p29"/>
          <p:cNvPicPr preferRelativeResize="0"/>
          <p:nvPr/>
        </p:nvPicPr>
        <p:blipFill>
          <a:blip r:embed="rId3">
            <a:alphaModFix/>
          </a:blip>
          <a:stretch>
            <a:fillRect/>
          </a:stretch>
        </p:blipFill>
        <p:spPr>
          <a:xfrm>
            <a:off x="118775" y="1355925"/>
            <a:ext cx="5663451" cy="3388651"/>
          </a:xfrm>
          <a:prstGeom prst="rect">
            <a:avLst/>
          </a:prstGeom>
          <a:noFill/>
          <a:ln>
            <a:noFill/>
          </a:ln>
        </p:spPr>
      </p:pic>
      <p:pic>
        <p:nvPicPr>
          <p:cNvPr id="190" name="Google Shape;190;p29"/>
          <p:cNvPicPr preferRelativeResize="0"/>
          <p:nvPr/>
        </p:nvPicPr>
        <p:blipFill>
          <a:blip r:embed="rId4">
            <a:alphaModFix/>
          </a:blip>
          <a:stretch>
            <a:fillRect/>
          </a:stretch>
        </p:blipFill>
        <p:spPr>
          <a:xfrm>
            <a:off x="5934625" y="1355925"/>
            <a:ext cx="2570650" cy="1827000"/>
          </a:xfrm>
          <a:prstGeom prst="rect">
            <a:avLst/>
          </a:prstGeom>
          <a:noFill/>
          <a:ln>
            <a:noFill/>
          </a:ln>
        </p:spPr>
      </p:pic>
      <p:sp>
        <p:nvSpPr>
          <p:cNvPr id="191" name="Google Shape;191;p29"/>
          <p:cNvSpPr txBox="1"/>
          <p:nvPr/>
        </p:nvSpPr>
        <p:spPr>
          <a:xfrm>
            <a:off x="5934625" y="3361750"/>
            <a:ext cx="285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Calibri"/>
                <a:ea typeface="Calibri"/>
                <a:cs typeface="Calibri"/>
                <a:sym typeface="Calibri"/>
              </a:rPr>
              <a:t>Decision Tree</a:t>
            </a:r>
            <a:r>
              <a:rPr lang="en" sz="1600">
                <a:latin typeface="Calibri"/>
                <a:ea typeface="Calibri"/>
                <a:cs typeface="Calibri"/>
                <a:sym typeface="Calibri"/>
              </a:rPr>
              <a:t> is the best model.</a:t>
            </a:r>
            <a:endParaRPr sz="1600">
              <a:latin typeface="Calibri"/>
              <a:ea typeface="Calibri"/>
              <a:cs typeface="Calibri"/>
              <a:sym typeface="Calibri"/>
            </a:endParaRPr>
          </a:p>
        </p:txBody>
      </p:sp>
      <p:sp>
        <p:nvSpPr>
          <p:cNvPr id="192" name="Google Shape;192;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Results</a:t>
            </a:r>
            <a:endParaRPr b="1"/>
          </a:p>
        </p:txBody>
      </p:sp>
      <p:sp>
        <p:nvSpPr>
          <p:cNvPr id="198" name="Google Shape;198;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99" name="Google Shape;199;p30"/>
          <p:cNvSpPr txBox="1"/>
          <p:nvPr/>
        </p:nvSpPr>
        <p:spPr>
          <a:xfrm>
            <a:off x="123275" y="1411950"/>
            <a:ext cx="8763000" cy="2787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292929"/>
              </a:solidFill>
              <a:highlight>
                <a:srgbClr val="FFFFFF"/>
              </a:highlight>
              <a:latin typeface="Georgia"/>
              <a:ea typeface="Georgia"/>
              <a:cs typeface="Georgia"/>
              <a:sym typeface="Georgia"/>
            </a:endParaRPr>
          </a:p>
          <a:p>
            <a:pPr indent="-336550" lvl="0" marL="457200" rtl="0" algn="l">
              <a:lnSpc>
                <a:spcPct val="115000"/>
              </a:lnSpc>
              <a:spcBef>
                <a:spcPts val="0"/>
              </a:spcBef>
              <a:spcAft>
                <a:spcPts val="0"/>
              </a:spcAft>
              <a:buClr>
                <a:srgbClr val="292929"/>
              </a:buClr>
              <a:buSzPts val="1700"/>
              <a:buFont typeface="Calibri"/>
              <a:buChar char="●"/>
            </a:pPr>
            <a:r>
              <a:rPr lang="en" sz="1700">
                <a:solidFill>
                  <a:srgbClr val="292929"/>
                </a:solidFill>
                <a:highlight>
                  <a:srgbClr val="FFFFFF"/>
                </a:highlight>
                <a:latin typeface="Calibri"/>
                <a:ea typeface="Calibri"/>
                <a:cs typeface="Calibri"/>
                <a:sym typeface="Calibri"/>
              </a:rPr>
              <a:t>Our best model is Decision Trees with an accuracy score of 0.796.</a:t>
            </a:r>
            <a:endParaRPr sz="1700">
              <a:solidFill>
                <a:srgbClr val="292929"/>
              </a:solidFill>
              <a:highlight>
                <a:srgbClr val="FFFFFF"/>
              </a:highlight>
              <a:latin typeface="Calibri"/>
              <a:ea typeface="Calibri"/>
              <a:cs typeface="Calibri"/>
              <a:sym typeface="Calibri"/>
            </a:endParaRPr>
          </a:p>
          <a:p>
            <a:pPr indent="0" lvl="0" marL="457200" rtl="0" algn="l">
              <a:lnSpc>
                <a:spcPct val="115000"/>
              </a:lnSpc>
              <a:spcBef>
                <a:spcPts val="0"/>
              </a:spcBef>
              <a:spcAft>
                <a:spcPts val="0"/>
              </a:spcAft>
              <a:buNone/>
            </a:pPr>
            <a:r>
              <a:t/>
            </a:r>
            <a:endParaRPr sz="1700">
              <a:solidFill>
                <a:srgbClr val="292929"/>
              </a:solidFill>
              <a:highlight>
                <a:srgbClr val="FFFFFF"/>
              </a:highlight>
              <a:latin typeface="Calibri"/>
              <a:ea typeface="Calibri"/>
              <a:cs typeface="Calibri"/>
              <a:sym typeface="Calibri"/>
            </a:endParaRPr>
          </a:p>
          <a:p>
            <a:pPr indent="-336550" lvl="0" marL="457200" rtl="0" algn="l">
              <a:lnSpc>
                <a:spcPct val="115000"/>
              </a:lnSpc>
              <a:spcBef>
                <a:spcPts val="0"/>
              </a:spcBef>
              <a:spcAft>
                <a:spcPts val="0"/>
              </a:spcAft>
              <a:buClr>
                <a:srgbClr val="292929"/>
              </a:buClr>
              <a:buSzPts val="1700"/>
              <a:buFont typeface="Calibri"/>
              <a:buChar char="●"/>
            </a:pPr>
            <a:r>
              <a:rPr lang="en" sz="1700">
                <a:solidFill>
                  <a:srgbClr val="292929"/>
                </a:solidFill>
                <a:highlight>
                  <a:srgbClr val="FFFFFF"/>
                </a:highlight>
                <a:latin typeface="Calibri"/>
                <a:ea typeface="Calibri"/>
                <a:cs typeface="Calibri"/>
                <a:sym typeface="Calibri"/>
              </a:rPr>
              <a:t>To conclude, the model was able to distinguish between fraud claims and legit claims with high accuracy.</a:t>
            </a:r>
            <a:endParaRPr sz="1700">
              <a:solidFill>
                <a:srgbClr val="292929"/>
              </a:solidFill>
              <a:highlight>
                <a:srgbClr val="FFFFFF"/>
              </a:highlight>
              <a:latin typeface="Calibri"/>
              <a:ea typeface="Calibri"/>
              <a:cs typeface="Calibri"/>
              <a:sym typeface="Calibri"/>
            </a:endParaRPr>
          </a:p>
          <a:p>
            <a:pPr indent="0" lvl="0" marL="457200" rtl="0" algn="l">
              <a:lnSpc>
                <a:spcPct val="115000"/>
              </a:lnSpc>
              <a:spcBef>
                <a:spcPts val="0"/>
              </a:spcBef>
              <a:spcAft>
                <a:spcPts val="0"/>
              </a:spcAft>
              <a:buNone/>
            </a:pPr>
            <a:r>
              <a:t/>
            </a:r>
            <a:endParaRPr sz="1700">
              <a:solidFill>
                <a:srgbClr val="292929"/>
              </a:solidFill>
              <a:highlight>
                <a:srgbClr val="FFFFFF"/>
              </a:highlight>
              <a:latin typeface="Calibri"/>
              <a:ea typeface="Calibri"/>
              <a:cs typeface="Calibri"/>
              <a:sym typeface="Calibri"/>
            </a:endParaRPr>
          </a:p>
          <a:p>
            <a:pPr indent="-336550" lvl="0" marL="457200" rtl="0" algn="l">
              <a:lnSpc>
                <a:spcPct val="115000"/>
              </a:lnSpc>
              <a:spcBef>
                <a:spcPts val="0"/>
              </a:spcBef>
              <a:spcAft>
                <a:spcPts val="0"/>
              </a:spcAft>
              <a:buClr>
                <a:srgbClr val="292929"/>
              </a:buClr>
              <a:buSzPts val="1700"/>
              <a:buFont typeface="Calibri"/>
              <a:buChar char="●"/>
            </a:pPr>
            <a:r>
              <a:rPr lang="en" sz="1700">
                <a:solidFill>
                  <a:srgbClr val="292929"/>
                </a:solidFill>
                <a:highlight>
                  <a:srgbClr val="FFFFFF"/>
                </a:highlight>
                <a:latin typeface="Calibri"/>
                <a:ea typeface="Calibri"/>
                <a:cs typeface="Calibri"/>
                <a:sym typeface="Calibri"/>
              </a:rPr>
              <a:t>Insurance companies can reduce investigation costs by only investigating cases that are more likely to be frauds.</a:t>
            </a:r>
            <a:endParaRPr sz="1700">
              <a:solidFill>
                <a:srgbClr val="292929"/>
              </a:solidFill>
              <a:highlight>
                <a:srgbClr val="FFFFFF"/>
              </a:highlight>
              <a:latin typeface="Calibri"/>
              <a:ea typeface="Calibri"/>
              <a:cs typeface="Calibri"/>
              <a:sym typeface="Calibri"/>
            </a:endParaRPr>
          </a:p>
          <a:p>
            <a:pPr indent="0" lvl="0" marL="457200" rtl="0" algn="l">
              <a:lnSpc>
                <a:spcPct val="115000"/>
              </a:lnSpc>
              <a:spcBef>
                <a:spcPts val="0"/>
              </a:spcBef>
              <a:spcAft>
                <a:spcPts val="0"/>
              </a:spcAft>
              <a:buNone/>
            </a:pPr>
            <a:r>
              <a:t/>
            </a:r>
            <a:endParaRPr sz="1500">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1"/>
          <p:cNvSpPr txBox="1"/>
          <p:nvPr>
            <p:ph type="title"/>
          </p:nvPr>
        </p:nvSpPr>
        <p:spPr>
          <a:xfrm>
            <a:off x="3025500" y="1481150"/>
            <a:ext cx="5334900" cy="12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b="1" lang="en" sz="3600">
                <a:latin typeface="Calibri"/>
                <a:ea typeface="Calibri"/>
                <a:cs typeface="Calibri"/>
                <a:sym typeface="Calibri"/>
              </a:rPr>
              <a:t>THANK YOU!</a:t>
            </a:r>
            <a:endParaRPr b="1" sz="3600">
              <a:latin typeface="Calibri"/>
              <a:ea typeface="Calibri"/>
              <a:cs typeface="Calibri"/>
              <a:sym typeface="Calibri"/>
            </a:endParaRPr>
          </a:p>
        </p:txBody>
      </p:sp>
      <p:sp>
        <p:nvSpPr>
          <p:cNvPr id="205" name="Google Shape;205;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311725" y="500925"/>
            <a:ext cx="3706500" cy="72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Merriweather Black"/>
                <a:ea typeface="Merriweather Black"/>
                <a:cs typeface="Merriweather Black"/>
                <a:sym typeface="Merriweather Black"/>
              </a:rPr>
              <a:t>Table of Contents</a:t>
            </a:r>
            <a:endParaRPr sz="3000">
              <a:latin typeface="Merriweather Black"/>
              <a:ea typeface="Merriweather Black"/>
              <a:cs typeface="Merriweather Black"/>
              <a:sym typeface="Merriweather Black"/>
            </a:endParaRPr>
          </a:p>
        </p:txBody>
      </p:sp>
      <p:sp>
        <p:nvSpPr>
          <p:cNvPr id="72" name="Google Shape;72;p1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Font typeface="Calibri"/>
              <a:buChar char="●"/>
            </a:pPr>
            <a:r>
              <a:rPr lang="en" sz="1700">
                <a:latin typeface="Calibri"/>
                <a:ea typeface="Calibri"/>
                <a:cs typeface="Calibri"/>
                <a:sym typeface="Calibri"/>
              </a:rPr>
              <a:t>Problem Setting                              3</a:t>
            </a:r>
            <a:endParaRPr sz="1700">
              <a:latin typeface="Calibri"/>
              <a:ea typeface="Calibri"/>
              <a:cs typeface="Calibri"/>
              <a:sym typeface="Calibri"/>
            </a:endParaRPr>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Problem Definition                         4</a:t>
            </a:r>
            <a:endParaRPr sz="1700">
              <a:latin typeface="Calibri"/>
              <a:ea typeface="Calibri"/>
              <a:cs typeface="Calibri"/>
              <a:sym typeface="Calibri"/>
            </a:endParaRPr>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Data Source                                     5</a:t>
            </a:r>
            <a:endParaRPr sz="1700">
              <a:latin typeface="Calibri"/>
              <a:ea typeface="Calibri"/>
              <a:cs typeface="Calibri"/>
              <a:sym typeface="Calibri"/>
            </a:endParaRPr>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Data Description                             6</a:t>
            </a:r>
            <a:endParaRPr sz="1700">
              <a:latin typeface="Calibri"/>
              <a:ea typeface="Calibri"/>
              <a:cs typeface="Calibri"/>
              <a:sym typeface="Calibri"/>
            </a:endParaRPr>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Data Exploration                             7</a:t>
            </a:r>
            <a:endParaRPr sz="1700">
              <a:latin typeface="Calibri"/>
              <a:ea typeface="Calibri"/>
              <a:cs typeface="Calibri"/>
              <a:sym typeface="Calibri"/>
            </a:endParaRPr>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Data Preprocessing                         9</a:t>
            </a:r>
            <a:endParaRPr sz="1700">
              <a:latin typeface="Calibri"/>
              <a:ea typeface="Calibri"/>
              <a:cs typeface="Calibri"/>
              <a:sym typeface="Calibri"/>
            </a:endParaRPr>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Data Model Exploration                10                       </a:t>
            </a:r>
            <a:endParaRPr sz="1700">
              <a:latin typeface="Calibri"/>
              <a:ea typeface="Calibri"/>
              <a:cs typeface="Calibri"/>
              <a:sym typeface="Calibri"/>
            </a:endParaRPr>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Model Selection                             17</a:t>
            </a:r>
            <a:endParaRPr sz="1700">
              <a:latin typeface="Calibri"/>
              <a:ea typeface="Calibri"/>
              <a:cs typeface="Calibri"/>
              <a:sym typeface="Calibri"/>
            </a:endParaRPr>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Project Results                                18</a:t>
            </a:r>
            <a:endParaRPr sz="1700">
              <a:latin typeface="Calibri"/>
              <a:ea typeface="Calibri"/>
              <a:cs typeface="Calibri"/>
              <a:sym typeface="Calibri"/>
            </a:endParaRPr>
          </a:p>
        </p:txBody>
      </p:sp>
      <p:sp>
        <p:nvSpPr>
          <p:cNvPr id="73" name="Google Shape;7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Problem Setting</a:t>
            </a:r>
            <a:endParaRPr b="1"/>
          </a:p>
        </p:txBody>
      </p:sp>
      <p:sp>
        <p:nvSpPr>
          <p:cNvPr id="79" name="Google Shape;79;p15"/>
          <p:cNvSpPr txBox="1"/>
          <p:nvPr/>
        </p:nvSpPr>
        <p:spPr>
          <a:xfrm>
            <a:off x="134550" y="1326725"/>
            <a:ext cx="8874900" cy="2909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500"/>
              <a:t>		 	 	 		</a:t>
            </a:r>
            <a:endParaRPr sz="1500"/>
          </a:p>
          <a:p>
            <a:pPr indent="-336550" lvl="0" marL="457200" rtl="0" algn="l">
              <a:lnSpc>
                <a:spcPct val="150000"/>
              </a:lnSpc>
              <a:spcBef>
                <a:spcPts val="1200"/>
              </a:spcBef>
              <a:spcAft>
                <a:spcPts val="0"/>
              </a:spcAft>
              <a:buSzPts val="1700"/>
              <a:buFont typeface="Calibri"/>
              <a:buChar char="●"/>
            </a:pPr>
            <a:r>
              <a:rPr lang="en" sz="1700">
                <a:latin typeface="Calibri"/>
                <a:ea typeface="Calibri"/>
                <a:cs typeface="Calibri"/>
                <a:sym typeface="Calibri"/>
              </a:rPr>
              <a:t>The </a:t>
            </a:r>
            <a:r>
              <a:rPr lang="en" sz="1700">
                <a:latin typeface="Calibri"/>
                <a:ea typeface="Calibri"/>
                <a:cs typeface="Calibri"/>
                <a:sym typeface="Calibri"/>
              </a:rPr>
              <a:t>U.S faces insurance fraud of about $80 billion every year and we are trying to investigate what kind of factors are important while predicting insurance fraud. </a:t>
            </a:r>
            <a:endParaRPr sz="1700">
              <a:latin typeface="Calibri"/>
              <a:ea typeface="Calibri"/>
              <a:cs typeface="Calibri"/>
              <a:sym typeface="Calibri"/>
            </a:endParaRPr>
          </a:p>
          <a:p>
            <a:pPr indent="-336550" lvl="0" marL="457200" rtl="0" algn="l">
              <a:lnSpc>
                <a:spcPct val="150000"/>
              </a:lnSpc>
              <a:spcBef>
                <a:spcPts val="0"/>
              </a:spcBef>
              <a:spcAft>
                <a:spcPts val="0"/>
              </a:spcAft>
              <a:buSzPts val="1700"/>
              <a:buFont typeface="Calibri"/>
              <a:buChar char="●"/>
            </a:pPr>
            <a:r>
              <a:rPr lang="en" sz="1700">
                <a:latin typeface="Calibri"/>
                <a:ea typeface="Calibri"/>
                <a:cs typeface="Calibri"/>
                <a:sym typeface="Calibri"/>
              </a:rPr>
              <a:t>This would help insurance companies since they wouldn't need to investigate every single incident and only spend time and money on the ones that are more likely to be frauds.</a:t>
            </a:r>
            <a:endParaRPr sz="1700">
              <a:latin typeface="Calibri"/>
              <a:ea typeface="Calibri"/>
              <a:cs typeface="Calibri"/>
              <a:sym typeface="Calibri"/>
            </a:endParaRPr>
          </a:p>
          <a:p>
            <a:pPr indent="-336550" lvl="0" marL="457200" rtl="0" algn="l">
              <a:lnSpc>
                <a:spcPct val="150000"/>
              </a:lnSpc>
              <a:spcBef>
                <a:spcPts val="0"/>
              </a:spcBef>
              <a:spcAft>
                <a:spcPts val="0"/>
              </a:spcAft>
              <a:buSzPts val="1700"/>
              <a:buFont typeface="Calibri"/>
              <a:buChar char="●"/>
            </a:pPr>
            <a:r>
              <a:rPr lang="en" sz="1700">
                <a:latin typeface="Calibri"/>
                <a:ea typeface="Calibri"/>
                <a:cs typeface="Calibri"/>
                <a:sym typeface="Calibri"/>
              </a:rPr>
              <a:t>In this dataset, machine learning techniques for fraud detection are presented and their performance is examined.</a:t>
            </a:r>
            <a:endParaRPr sz="1500"/>
          </a:p>
        </p:txBody>
      </p:sp>
      <p:sp>
        <p:nvSpPr>
          <p:cNvPr id="80" name="Google Shape;8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Problem Definition</a:t>
            </a:r>
            <a:endParaRPr b="1"/>
          </a:p>
        </p:txBody>
      </p:sp>
      <p:sp>
        <p:nvSpPr>
          <p:cNvPr id="86" name="Google Shape;86;p16"/>
          <p:cNvSpPr txBox="1"/>
          <p:nvPr/>
        </p:nvSpPr>
        <p:spPr>
          <a:xfrm>
            <a:off x="89650" y="1367125"/>
            <a:ext cx="8919900" cy="25089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1100"/>
              <a:t>		 	 	 							</a:t>
            </a:r>
            <a:endParaRPr sz="1100"/>
          </a:p>
          <a:p>
            <a:pPr indent="-336550" lvl="0" marL="457200" rtl="0" algn="l">
              <a:lnSpc>
                <a:spcPct val="200000"/>
              </a:lnSpc>
              <a:spcBef>
                <a:spcPts val="1200"/>
              </a:spcBef>
              <a:spcAft>
                <a:spcPts val="0"/>
              </a:spcAft>
              <a:buSzPts val="1700"/>
              <a:buFont typeface="Calibri"/>
              <a:buChar char="●"/>
            </a:pPr>
            <a:r>
              <a:rPr lang="en" sz="1700">
                <a:solidFill>
                  <a:srgbClr val="292929"/>
                </a:solidFill>
                <a:highlight>
                  <a:srgbClr val="FFFFFF"/>
                </a:highlight>
                <a:latin typeface="Calibri"/>
                <a:ea typeface="Calibri"/>
                <a:cs typeface="Calibri"/>
                <a:sym typeface="Calibri"/>
              </a:rPr>
              <a:t>The aim of this project is to build a model that detects insurance frauds and thus reduces the fraud investigation costs to help insurance companies.</a:t>
            </a:r>
            <a:endParaRPr sz="1700">
              <a:latin typeface="Calibri"/>
              <a:ea typeface="Calibri"/>
              <a:cs typeface="Calibri"/>
              <a:sym typeface="Calibri"/>
            </a:endParaRPr>
          </a:p>
          <a:p>
            <a:pPr indent="-336550" lvl="0" marL="457200" rtl="0" algn="l">
              <a:lnSpc>
                <a:spcPct val="200000"/>
              </a:lnSpc>
              <a:spcBef>
                <a:spcPts val="0"/>
              </a:spcBef>
              <a:spcAft>
                <a:spcPts val="0"/>
              </a:spcAft>
              <a:buSzPts val="1700"/>
              <a:buFont typeface="Calibri"/>
              <a:buChar char="●"/>
            </a:pPr>
            <a:r>
              <a:rPr lang="en" sz="1700">
                <a:latin typeface="Calibri"/>
                <a:ea typeface="Calibri"/>
                <a:cs typeface="Calibri"/>
                <a:sym typeface="Calibri"/>
              </a:rPr>
              <a:t>We are building a classification model to tell us whether the incident is more likely to be a fraud or not. </a:t>
            </a:r>
            <a:endParaRPr>
              <a:latin typeface="Roboto"/>
              <a:ea typeface="Roboto"/>
              <a:cs typeface="Roboto"/>
              <a:sym typeface="Roboto"/>
            </a:endParaRPr>
          </a:p>
        </p:txBody>
      </p:sp>
      <p:sp>
        <p:nvSpPr>
          <p:cNvPr id="87" name="Google Shape;87;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Data Source</a:t>
            </a:r>
            <a:endParaRPr b="1"/>
          </a:p>
        </p:txBody>
      </p:sp>
      <p:sp>
        <p:nvSpPr>
          <p:cNvPr id="93" name="Google Shape;93;p17"/>
          <p:cNvSpPr txBox="1"/>
          <p:nvPr/>
        </p:nvSpPr>
        <p:spPr>
          <a:xfrm>
            <a:off x="67225" y="1344700"/>
            <a:ext cx="8976000" cy="17646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Font typeface="Calibri"/>
              <a:buChar char="●"/>
            </a:pPr>
            <a:r>
              <a:rPr lang="en" sz="1700">
                <a:latin typeface="Calibri"/>
                <a:ea typeface="Calibri"/>
                <a:cs typeface="Calibri"/>
                <a:sym typeface="Calibri"/>
              </a:rPr>
              <a:t>Kaggle</a:t>
            </a:r>
            <a:endParaRPr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a:p>
            <a:pPr indent="0" lvl="0" marL="0" rtl="0" algn="l">
              <a:spcBef>
                <a:spcPts val="0"/>
              </a:spcBef>
              <a:spcAft>
                <a:spcPts val="0"/>
              </a:spcAft>
              <a:buNone/>
            </a:pPr>
            <a:r>
              <a:rPr lang="en" sz="1100"/>
              <a:t>	</a:t>
            </a:r>
            <a:r>
              <a:rPr lang="en" sz="1700" u="sng">
                <a:solidFill>
                  <a:schemeClr val="hlink"/>
                </a:solidFill>
                <a:latin typeface="Calibri"/>
                <a:ea typeface="Calibri"/>
                <a:cs typeface="Calibri"/>
                <a:sym typeface="Calibri"/>
                <a:hlinkClick r:id="rId3"/>
              </a:rPr>
              <a:t>https://www.kaggle.com/roshansharma/fraud-detection-in-insurance-claims/data </a:t>
            </a:r>
            <a:endParaRPr sz="1700">
              <a:latin typeface="Calibri"/>
              <a:ea typeface="Calibri"/>
              <a:cs typeface="Calibri"/>
              <a:sym typeface="Calibri"/>
            </a:endParaRPr>
          </a:p>
          <a:p>
            <a:pPr indent="0" lvl="0" marL="0" rtl="0" algn="l">
              <a:lnSpc>
                <a:spcPct val="115000"/>
              </a:lnSpc>
              <a:spcBef>
                <a:spcPts val="0"/>
              </a:spcBef>
              <a:spcAft>
                <a:spcPts val="0"/>
              </a:spcAft>
              <a:buNone/>
            </a:pPr>
            <a:r>
              <a:rPr lang="en" sz="1100"/>
              <a:t>				</a:t>
            </a:r>
            <a:endParaRPr sz="1100"/>
          </a:p>
          <a:p>
            <a:pPr indent="0" lvl="0" marL="0" rtl="0" algn="l">
              <a:spcBef>
                <a:spcPts val="0"/>
              </a:spcBef>
              <a:spcAft>
                <a:spcPts val="0"/>
              </a:spcAft>
              <a:buNone/>
            </a:pPr>
            <a:r>
              <a:rPr lang="en" sz="1100"/>
              <a:t>			</a:t>
            </a:r>
            <a:endParaRPr sz="1100"/>
          </a:p>
          <a:p>
            <a:pPr indent="0" lvl="0" marL="0" rtl="0" algn="l">
              <a:spcBef>
                <a:spcPts val="0"/>
              </a:spcBef>
              <a:spcAft>
                <a:spcPts val="0"/>
              </a:spcAft>
              <a:buNone/>
            </a:pPr>
            <a:r>
              <a:rPr lang="en" sz="1100"/>
              <a:t>		</a:t>
            </a:r>
            <a:endParaRPr sz="1100"/>
          </a:p>
          <a:p>
            <a:pPr indent="0" lvl="0" marL="0" rtl="0" algn="l">
              <a:spcBef>
                <a:spcPts val="0"/>
              </a:spcBef>
              <a:spcAft>
                <a:spcPts val="0"/>
              </a:spcAft>
              <a:buNone/>
            </a:pPr>
            <a:r>
              <a:t/>
            </a:r>
            <a:endParaRPr sz="1700">
              <a:latin typeface="Calibri"/>
              <a:ea typeface="Calibri"/>
              <a:cs typeface="Calibri"/>
              <a:sym typeface="Calibri"/>
            </a:endParaRPr>
          </a:p>
        </p:txBody>
      </p:sp>
      <p:sp>
        <p:nvSpPr>
          <p:cNvPr id="94" name="Google Shape;94;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Data Description</a:t>
            </a:r>
            <a:endParaRPr b="1"/>
          </a:p>
        </p:txBody>
      </p:sp>
      <p:pic>
        <p:nvPicPr>
          <p:cNvPr id="100" name="Google Shape;100;p18"/>
          <p:cNvPicPr preferRelativeResize="0"/>
          <p:nvPr/>
        </p:nvPicPr>
        <p:blipFill rotWithShape="1">
          <a:blip r:embed="rId3">
            <a:alphaModFix/>
          </a:blip>
          <a:srcRect b="4339" l="16390" r="48353" t="5440"/>
          <a:stretch/>
        </p:blipFill>
        <p:spPr>
          <a:xfrm>
            <a:off x="358575" y="1288675"/>
            <a:ext cx="2868726" cy="3787599"/>
          </a:xfrm>
          <a:prstGeom prst="rect">
            <a:avLst/>
          </a:prstGeom>
          <a:noFill/>
          <a:ln>
            <a:noFill/>
          </a:ln>
        </p:spPr>
      </p:pic>
      <p:sp>
        <p:nvSpPr>
          <p:cNvPr id="101" name="Google Shape;101;p18"/>
          <p:cNvSpPr txBox="1"/>
          <p:nvPr/>
        </p:nvSpPr>
        <p:spPr>
          <a:xfrm>
            <a:off x="3227300" y="1400750"/>
            <a:ext cx="5723400" cy="293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		 	 	 		</a:t>
            </a:r>
            <a:endParaRPr sz="1100"/>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The data contains about 1000 rows and 39 columns with key attributes such as Age, Annual premium, policy deductible, umbrella limit, insured occupation, capital gains, capital loss, incident type, collision type, incident severity, witnesses, etc. </a:t>
            </a:r>
            <a:endParaRPr sz="1700">
              <a:latin typeface="Calibri"/>
              <a:ea typeface="Calibri"/>
              <a:cs typeface="Calibri"/>
              <a:sym typeface="Calibri"/>
            </a:endParaRPr>
          </a:p>
          <a:p>
            <a:pPr indent="0" lvl="0" marL="457200" rtl="0" algn="l">
              <a:spcBef>
                <a:spcPts val="0"/>
              </a:spcBef>
              <a:spcAft>
                <a:spcPts val="0"/>
              </a:spcAft>
              <a:buNone/>
            </a:pPr>
            <a:r>
              <a:t/>
            </a:r>
            <a:endParaRPr sz="1700">
              <a:latin typeface="Calibri"/>
              <a:ea typeface="Calibri"/>
              <a:cs typeface="Calibri"/>
              <a:sym typeface="Calibri"/>
            </a:endParaRPr>
          </a:p>
          <a:p>
            <a:pPr indent="-336550" lvl="0" marL="457200" rtl="0" algn="l">
              <a:spcBef>
                <a:spcPts val="0"/>
              </a:spcBef>
              <a:spcAft>
                <a:spcPts val="0"/>
              </a:spcAft>
              <a:buSzPts val="1700"/>
              <a:buFont typeface="Calibri"/>
              <a:buChar char="●"/>
            </a:pPr>
            <a:r>
              <a:rPr lang="en" sz="1700">
                <a:latin typeface="Calibri"/>
                <a:ea typeface="Calibri"/>
                <a:cs typeface="Calibri"/>
                <a:sym typeface="Calibri"/>
              </a:rPr>
              <a:t>Target variable (Y): Fraud reported (Yes/No)</a:t>
            </a:r>
            <a:endParaRPr sz="1800">
              <a:latin typeface="Calibri"/>
              <a:ea typeface="Calibri"/>
              <a:cs typeface="Calibri"/>
              <a:sym typeface="Calibri"/>
            </a:endParaRPr>
          </a:p>
          <a:p>
            <a:pPr indent="0" lvl="0" marL="0" rtl="0" algn="l">
              <a:lnSpc>
                <a:spcPct val="115000"/>
              </a:lnSpc>
              <a:spcBef>
                <a:spcPts val="0"/>
              </a:spcBef>
              <a:spcAft>
                <a:spcPts val="0"/>
              </a:spcAft>
              <a:buNone/>
            </a:pPr>
            <a:r>
              <a:rPr lang="en" sz="1100"/>
              <a:t>				</a:t>
            </a:r>
            <a:endParaRPr sz="1100"/>
          </a:p>
          <a:p>
            <a:pPr indent="0" lvl="0" marL="0" rtl="0" algn="l">
              <a:spcBef>
                <a:spcPts val="0"/>
              </a:spcBef>
              <a:spcAft>
                <a:spcPts val="0"/>
              </a:spcAft>
              <a:buNone/>
            </a:pPr>
            <a:r>
              <a:rPr lang="en" sz="1100"/>
              <a:t>			</a:t>
            </a:r>
            <a:endParaRPr sz="1100"/>
          </a:p>
          <a:p>
            <a:pPr indent="0" lvl="0" marL="0" rtl="0" algn="l">
              <a:spcBef>
                <a:spcPts val="0"/>
              </a:spcBef>
              <a:spcAft>
                <a:spcPts val="0"/>
              </a:spcAft>
              <a:buNone/>
            </a:pPr>
            <a:r>
              <a:rPr lang="en" sz="1100"/>
              <a:t>		</a:t>
            </a:r>
            <a:endParaRPr sz="1100"/>
          </a:p>
          <a:p>
            <a:pPr indent="0" lvl="0" marL="0" rtl="0" algn="l">
              <a:spcBef>
                <a:spcPts val="0"/>
              </a:spcBef>
              <a:spcAft>
                <a:spcPts val="0"/>
              </a:spcAft>
              <a:buNone/>
            </a:pPr>
            <a:r>
              <a:t/>
            </a:r>
            <a:endParaRPr>
              <a:latin typeface="Roboto"/>
              <a:ea typeface="Roboto"/>
              <a:cs typeface="Roboto"/>
              <a:sym typeface="Roboto"/>
            </a:endParaRPr>
          </a:p>
        </p:txBody>
      </p:sp>
      <p:sp>
        <p:nvSpPr>
          <p:cNvPr id="102" name="Google Shape;10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Data Exploration</a:t>
            </a:r>
            <a:endParaRPr b="1"/>
          </a:p>
        </p:txBody>
      </p:sp>
      <p:pic>
        <p:nvPicPr>
          <p:cNvPr id="108" name="Google Shape;108;p19"/>
          <p:cNvPicPr preferRelativeResize="0"/>
          <p:nvPr/>
        </p:nvPicPr>
        <p:blipFill>
          <a:blip r:embed="rId3">
            <a:alphaModFix/>
          </a:blip>
          <a:stretch>
            <a:fillRect/>
          </a:stretch>
        </p:blipFill>
        <p:spPr>
          <a:xfrm>
            <a:off x="219625" y="1688875"/>
            <a:ext cx="5068626" cy="3395825"/>
          </a:xfrm>
          <a:prstGeom prst="rect">
            <a:avLst/>
          </a:prstGeom>
          <a:noFill/>
          <a:ln>
            <a:noFill/>
          </a:ln>
        </p:spPr>
      </p:pic>
      <p:sp>
        <p:nvSpPr>
          <p:cNvPr id="109" name="Google Shape;109;p19"/>
          <p:cNvSpPr txBox="1"/>
          <p:nvPr/>
        </p:nvSpPr>
        <p:spPr>
          <a:xfrm>
            <a:off x="392200" y="1344700"/>
            <a:ext cx="4583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Correlation Plot:</a:t>
            </a:r>
            <a:endParaRPr>
              <a:latin typeface="Roboto"/>
              <a:ea typeface="Roboto"/>
              <a:cs typeface="Roboto"/>
              <a:sym typeface="Roboto"/>
            </a:endParaRPr>
          </a:p>
        </p:txBody>
      </p:sp>
      <p:sp>
        <p:nvSpPr>
          <p:cNvPr id="110" name="Google Shape;110;p19"/>
          <p:cNvSpPr txBox="1"/>
          <p:nvPr/>
        </p:nvSpPr>
        <p:spPr>
          <a:xfrm>
            <a:off x="5288250" y="1688875"/>
            <a:ext cx="3777300" cy="27243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SzPts val="1500"/>
              <a:buFont typeface="Calibri"/>
              <a:buChar char="●"/>
            </a:pPr>
            <a:r>
              <a:rPr lang="en" sz="1500">
                <a:latin typeface="Calibri"/>
                <a:ea typeface="Calibri"/>
                <a:cs typeface="Calibri"/>
                <a:sym typeface="Calibri"/>
              </a:rPr>
              <a:t>From this plot we can see that months_as_customers and age are highly correlated, so we can drop the ‘Age’ column. </a:t>
            </a:r>
            <a:endParaRPr sz="1500">
              <a:latin typeface="Calibri"/>
              <a:ea typeface="Calibri"/>
              <a:cs typeface="Calibri"/>
              <a:sym typeface="Calibri"/>
            </a:endParaRPr>
          </a:p>
          <a:p>
            <a:pPr indent="0" lvl="0" marL="457200" rtl="0" algn="l">
              <a:spcBef>
                <a:spcPts val="0"/>
              </a:spcBef>
              <a:spcAft>
                <a:spcPts val="0"/>
              </a:spcAft>
              <a:buNone/>
            </a:pPr>
            <a:r>
              <a:t/>
            </a:r>
            <a:endParaRPr sz="1500">
              <a:latin typeface="Calibri"/>
              <a:ea typeface="Calibri"/>
              <a:cs typeface="Calibri"/>
              <a:sym typeface="Calibri"/>
            </a:endParaRPr>
          </a:p>
          <a:p>
            <a:pPr indent="-323850" lvl="0" marL="457200" rtl="0" algn="l">
              <a:spcBef>
                <a:spcPts val="0"/>
              </a:spcBef>
              <a:spcAft>
                <a:spcPts val="0"/>
              </a:spcAft>
              <a:buSzPts val="1500"/>
              <a:buFont typeface="Calibri"/>
              <a:buChar char="●"/>
            </a:pPr>
            <a:r>
              <a:rPr lang="en" sz="1500">
                <a:latin typeface="Calibri"/>
                <a:ea typeface="Calibri"/>
                <a:cs typeface="Calibri"/>
                <a:sym typeface="Calibri"/>
              </a:rPr>
              <a:t>Similarly, even total_clam_amount, injury_claim, property_claim, vehicle_claim are highly correlated and total claim is the sum of the other claims. Hence we can drop that column too.</a:t>
            </a:r>
            <a:endParaRPr sz="1500">
              <a:latin typeface="Calibri"/>
              <a:ea typeface="Calibri"/>
              <a:cs typeface="Calibri"/>
              <a:sym typeface="Calibri"/>
            </a:endParaRPr>
          </a:p>
        </p:txBody>
      </p:sp>
      <p:sp>
        <p:nvSpPr>
          <p:cNvPr id="111" name="Google Shape;111;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Data Exploration</a:t>
            </a:r>
            <a:endParaRPr b="1"/>
          </a:p>
        </p:txBody>
      </p:sp>
      <p:pic>
        <p:nvPicPr>
          <p:cNvPr id="117" name="Google Shape;117;p20"/>
          <p:cNvPicPr preferRelativeResize="0"/>
          <p:nvPr/>
        </p:nvPicPr>
        <p:blipFill>
          <a:blip r:embed="rId3">
            <a:alphaModFix/>
          </a:blip>
          <a:stretch>
            <a:fillRect/>
          </a:stretch>
        </p:blipFill>
        <p:spPr>
          <a:xfrm>
            <a:off x="0" y="1400275"/>
            <a:ext cx="4466677" cy="2772658"/>
          </a:xfrm>
          <a:prstGeom prst="rect">
            <a:avLst/>
          </a:prstGeom>
          <a:noFill/>
          <a:ln>
            <a:noFill/>
          </a:ln>
        </p:spPr>
      </p:pic>
      <p:pic>
        <p:nvPicPr>
          <p:cNvPr id="118" name="Google Shape;118;p20"/>
          <p:cNvPicPr preferRelativeResize="0"/>
          <p:nvPr/>
        </p:nvPicPr>
        <p:blipFill>
          <a:blip r:embed="rId4">
            <a:alphaModFix/>
          </a:blip>
          <a:stretch>
            <a:fillRect/>
          </a:stretch>
        </p:blipFill>
        <p:spPr>
          <a:xfrm>
            <a:off x="4466675" y="1400275"/>
            <a:ext cx="4587673" cy="3351026"/>
          </a:xfrm>
          <a:prstGeom prst="rect">
            <a:avLst/>
          </a:prstGeom>
          <a:noFill/>
          <a:ln>
            <a:noFill/>
          </a:ln>
        </p:spPr>
      </p:pic>
      <p:sp>
        <p:nvSpPr>
          <p:cNvPr id="119" name="Google Shape;11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Data Pre-processing</a:t>
            </a:r>
            <a:endParaRPr b="1"/>
          </a:p>
        </p:txBody>
      </p:sp>
      <p:sp>
        <p:nvSpPr>
          <p:cNvPr id="125" name="Google Shape;125;p21"/>
          <p:cNvSpPr txBox="1"/>
          <p:nvPr/>
        </p:nvSpPr>
        <p:spPr>
          <a:xfrm>
            <a:off x="5143525" y="1434350"/>
            <a:ext cx="3821100" cy="320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Calibri"/>
              <a:buChar char="●"/>
            </a:pPr>
            <a:r>
              <a:rPr lang="en">
                <a:latin typeface="Calibri"/>
                <a:ea typeface="Calibri"/>
                <a:cs typeface="Calibri"/>
                <a:sym typeface="Calibri"/>
              </a:rPr>
              <a:t>Since the dataset had some ‘?’ values, we have replaced them with ‘NaN’ values. </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We have also replaced the ‘?’ values in collision type with the mode values(Since it occurs the most).</a:t>
            </a:r>
            <a:endParaRPr>
              <a:latin typeface="Calibri"/>
              <a:ea typeface="Calibri"/>
              <a:cs typeface="Calibri"/>
              <a:sym typeface="Calibri"/>
            </a:endParaRPr>
          </a:p>
          <a:p>
            <a:pPr indent="0" lvl="0" marL="457200" rtl="0" algn="l">
              <a:spcBef>
                <a:spcPts val="0"/>
              </a:spcBef>
              <a:spcAft>
                <a:spcPts val="0"/>
              </a:spcAft>
              <a:buNone/>
            </a:pPr>
            <a:r>
              <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We have replaced ‘Property_damage’ with the response ‘No’ wherever it is not available because the lack of a response is more likely to be in the case of no property damage. For the same reason, we have also filled ‘Police_report_available’ values with ‘No’ wherever it's not available.</a:t>
            </a:r>
            <a:endParaRPr>
              <a:latin typeface="Calibri"/>
              <a:ea typeface="Calibri"/>
              <a:cs typeface="Calibri"/>
              <a:sym typeface="Calibri"/>
            </a:endParaRPr>
          </a:p>
        </p:txBody>
      </p:sp>
      <p:pic>
        <p:nvPicPr>
          <p:cNvPr id="126" name="Google Shape;126;p21"/>
          <p:cNvPicPr preferRelativeResize="0"/>
          <p:nvPr/>
        </p:nvPicPr>
        <p:blipFill>
          <a:blip r:embed="rId3">
            <a:alphaModFix/>
          </a:blip>
          <a:stretch>
            <a:fillRect/>
          </a:stretch>
        </p:blipFill>
        <p:spPr>
          <a:xfrm>
            <a:off x="48075" y="1479400"/>
            <a:ext cx="5095451" cy="3394951"/>
          </a:xfrm>
          <a:prstGeom prst="rect">
            <a:avLst/>
          </a:prstGeom>
          <a:noFill/>
          <a:ln>
            <a:noFill/>
          </a:ln>
        </p:spPr>
      </p:pic>
      <p:sp>
        <p:nvSpPr>
          <p:cNvPr id="127" name="Google Shape;127;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